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Default Extension="svg" ContentType="image/svg+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notesSlides/notesSlide4.xml" ContentType="application/vnd.openxmlformats-officedocument.presentationml.notesSlide+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diagrams/quickStyle1.xml" ContentType="application/vnd.openxmlformats-officedocument.drawingml.diagramStyle+xml"/>
  <Default Extension="emf" ContentType="image/x-emf"/>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2"/>
  </p:notesMasterIdLst>
  <p:handoutMasterIdLst>
    <p:handoutMasterId r:id="rId23"/>
  </p:handoutMasterIdLst>
  <p:sldIdLst>
    <p:sldId id="256" r:id="rId5"/>
    <p:sldId id="280" r:id="rId6"/>
    <p:sldId id="282" r:id="rId7"/>
    <p:sldId id="281" r:id="rId8"/>
    <p:sldId id="269" r:id="rId9"/>
    <p:sldId id="270" r:id="rId10"/>
    <p:sldId id="271" r:id="rId11"/>
    <p:sldId id="272" r:id="rId12"/>
    <p:sldId id="273" r:id="rId13"/>
    <p:sldId id="274" r:id="rId14"/>
    <p:sldId id="275" r:id="rId15"/>
    <p:sldId id="276" r:id="rId16"/>
    <p:sldId id="277" r:id="rId17"/>
    <p:sldId id="278" r:id="rId18"/>
    <p:sldId id="279" r:id="rId19"/>
    <p:sldId id="260" r:id="rId20"/>
    <p:sldId id="267"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41" autoAdjust="0"/>
  </p:normalViewPr>
  <p:slideViewPr>
    <p:cSldViewPr snapToGrid="0">
      <p:cViewPr varScale="1">
        <p:scale>
          <a:sx n="91" d="100"/>
          <a:sy n="91" d="100"/>
        </p:scale>
        <p:origin x="-534" y="-114"/>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0.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0.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001724-5C5A-402A-B907-ECA89FAFA97F}"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pt>
    <dgm:pt modelId="{6FA86730-1CE5-4EBE-A9BA-FC19829C945A}">
      <dgm:prSet phldrT="[Text]"/>
      <dgm:spPr/>
      <dgm:t>
        <a:bodyPr/>
        <a:lstStyle/>
        <a:p>
          <a:pPr>
            <a:lnSpc>
              <a:spcPct val="100000"/>
            </a:lnSpc>
          </a:pPr>
          <a:r>
            <a:rPr lang="en-US" dirty="0"/>
            <a:t>RNN(Recurrent Neural Network)</a:t>
          </a:r>
        </a:p>
      </dgm:t>
    </dgm:pt>
    <dgm:pt modelId="{A1BB3DDB-A2CF-407F-9044-E3AC1B808421}" type="parTrans" cxnId="{ACB259CB-0782-437C-AE91-04CE095D2AE5}">
      <dgm:prSet/>
      <dgm:spPr/>
      <dgm:t>
        <a:bodyPr/>
        <a:lstStyle/>
        <a:p>
          <a:endParaRPr lang="en-US"/>
        </a:p>
      </dgm:t>
    </dgm:pt>
    <dgm:pt modelId="{F397379E-0BDA-46CE-8393-B1D10C55E1BA}" type="sibTrans" cxnId="{ACB259CB-0782-437C-AE91-04CE095D2AE5}">
      <dgm:prSet/>
      <dgm:spPr/>
      <dgm:t>
        <a:bodyPr/>
        <a:lstStyle/>
        <a:p>
          <a:endParaRPr lang="en-US"/>
        </a:p>
      </dgm:t>
    </dgm:pt>
    <dgm:pt modelId="{6ABE9384-859D-4C4C-B983-2B1E39A8B348}">
      <dgm:prSet phldrT="[Text]"/>
      <dgm:spPr/>
      <dgm:t>
        <a:bodyPr/>
        <a:lstStyle/>
        <a:p>
          <a:pPr>
            <a:lnSpc>
              <a:spcPct val="100000"/>
            </a:lnSpc>
          </a:pPr>
          <a:r>
            <a:rPr lang="en-US" dirty="0"/>
            <a:t>LSTM(Long short term memory)</a:t>
          </a:r>
        </a:p>
      </dgm:t>
    </dgm:pt>
    <dgm:pt modelId="{4C63E530-1425-407B-8508-FAC57680DEF0}" type="parTrans" cxnId="{929B611D-ADB7-45E4-812D-4E288BD2D31C}">
      <dgm:prSet/>
      <dgm:spPr/>
      <dgm:t>
        <a:bodyPr/>
        <a:lstStyle/>
        <a:p>
          <a:endParaRPr lang="en-US"/>
        </a:p>
      </dgm:t>
    </dgm:pt>
    <dgm:pt modelId="{012549DD-A1CA-4571-A981-CFD78093EB20}" type="sibTrans" cxnId="{929B611D-ADB7-45E4-812D-4E288BD2D31C}">
      <dgm:prSet/>
      <dgm:spPr/>
      <dgm:t>
        <a:bodyPr/>
        <a:lstStyle/>
        <a:p>
          <a:endParaRPr lang="en-US"/>
        </a:p>
      </dgm:t>
    </dgm:pt>
    <dgm:pt modelId="{F7214975-5AC4-4CF8-9015-322498751A8A}">
      <dgm:prSet phldrT="[Text]"/>
      <dgm:spPr/>
      <dgm:t>
        <a:bodyPr/>
        <a:lstStyle/>
        <a:p>
          <a:pPr>
            <a:lnSpc>
              <a:spcPct val="100000"/>
            </a:lnSpc>
          </a:pPr>
          <a:r>
            <a:rPr lang="en-US" dirty="0"/>
            <a:t>GRU(Gated Recurring Units)</a:t>
          </a:r>
        </a:p>
      </dgm:t>
    </dgm:pt>
    <dgm:pt modelId="{51AC1870-5B81-422A-9A2E-E1F58EF50843}" type="parTrans" cxnId="{B7CE7116-0D68-4E90-AA49-C97B6B372915}">
      <dgm:prSet/>
      <dgm:spPr/>
      <dgm:t>
        <a:bodyPr/>
        <a:lstStyle/>
        <a:p>
          <a:endParaRPr lang="en-US"/>
        </a:p>
      </dgm:t>
    </dgm:pt>
    <dgm:pt modelId="{CE7BE2A3-5633-4666-BB75-6164E26282D5}" type="sibTrans" cxnId="{B7CE7116-0D68-4E90-AA49-C97B6B372915}">
      <dgm:prSet/>
      <dgm:spPr/>
      <dgm:t>
        <a:bodyPr/>
        <a:lstStyle/>
        <a:p>
          <a:endParaRPr lang="en-US"/>
        </a:p>
      </dgm:t>
    </dgm:pt>
    <dgm:pt modelId="{44164630-2F05-47D6-AD96-D9713C7C94EA}" type="pres">
      <dgm:prSet presAssocID="{53001724-5C5A-402A-B907-ECA89FAFA97F}" presName="root" presStyleCnt="0">
        <dgm:presLayoutVars>
          <dgm:dir/>
          <dgm:resizeHandles val="exact"/>
        </dgm:presLayoutVars>
      </dgm:prSet>
      <dgm:spPr/>
    </dgm:pt>
    <dgm:pt modelId="{BBB5EE06-EDF8-41BB-B38A-75BA74195339}" type="pres">
      <dgm:prSet presAssocID="{6FA86730-1CE5-4EBE-A9BA-FC19829C945A}" presName="compNode" presStyleCnt="0"/>
      <dgm:spPr/>
    </dgm:pt>
    <dgm:pt modelId="{BD3976FF-3460-411F-BC23-D0B68261F465}" type="pres">
      <dgm:prSet presAssocID="{6FA86730-1CE5-4EBE-A9BA-FC19829C945A}" presName="bgRect" presStyleLbl="bgShp" presStyleIdx="0" presStyleCnt="3"/>
      <dgm:spPr/>
    </dgm:pt>
    <dgm:pt modelId="{55596134-9829-4D70-890A-C69BBF81D77E}" type="pres">
      <dgm:prSet presAssocID="{6FA86730-1CE5-4EBE-A9BA-FC19829C945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xmlns="" val="0"/>
              </a:ext>
              <a:ext uri="{96DAC541-7B7A-43D3-8B79-37D633B846F1}">
                <asvg:svgBlip xmlns:asvg="http://schemas.microsoft.com/office/drawing/2016/SVG/main" xmlns="" r:embed="rId2"/>
              </a:ext>
            </a:extLst>
          </a:blip>
          <a:stretch>
            <a:fillRect/>
          </a:stretch>
        </a:blipFill>
        <a:ln>
          <a:noFill/>
        </a:ln>
      </dgm:spPr>
      <dgm:extLst>
        <a:ext uri="{E40237B7-FDA0-4F09-8148-C483321AD2D9}">
          <dgm14:cNvPr xmlns:dgm14="http://schemas.microsoft.com/office/drawing/2010/diagram" xmlns="" id="0" name="" descr="Gears"/>
        </a:ext>
      </dgm:extLst>
    </dgm:pt>
    <dgm:pt modelId="{EF52B154-BE74-4151-893E-30A55BCE1232}" type="pres">
      <dgm:prSet presAssocID="{6FA86730-1CE5-4EBE-A9BA-FC19829C945A}" presName="spaceRect" presStyleCnt="0"/>
      <dgm:spPr/>
    </dgm:pt>
    <dgm:pt modelId="{317AA252-427D-40A4-8C7D-92392117FEF6}" type="pres">
      <dgm:prSet presAssocID="{6FA86730-1CE5-4EBE-A9BA-FC19829C945A}" presName="parTx" presStyleLbl="revTx" presStyleIdx="0" presStyleCnt="3">
        <dgm:presLayoutVars>
          <dgm:chMax val="0"/>
          <dgm:chPref val="0"/>
        </dgm:presLayoutVars>
      </dgm:prSet>
      <dgm:spPr/>
      <dgm:t>
        <a:bodyPr/>
        <a:lstStyle/>
        <a:p>
          <a:endParaRPr lang="en-US"/>
        </a:p>
      </dgm:t>
    </dgm:pt>
    <dgm:pt modelId="{DB828AB6-BF3C-4FBC-936A-ABF577D4A72E}" type="pres">
      <dgm:prSet presAssocID="{F397379E-0BDA-46CE-8393-B1D10C55E1BA}" presName="sibTrans" presStyleCnt="0"/>
      <dgm:spPr/>
    </dgm:pt>
    <dgm:pt modelId="{2862063A-01C9-45B8-BC29-0877E16269D6}" type="pres">
      <dgm:prSet presAssocID="{6ABE9384-859D-4C4C-B983-2B1E39A8B348}" presName="compNode" presStyleCnt="0"/>
      <dgm:spPr/>
    </dgm:pt>
    <dgm:pt modelId="{5DD1A591-E379-4123-AFEF-0E0E1C78A6C8}" type="pres">
      <dgm:prSet presAssocID="{6ABE9384-859D-4C4C-B983-2B1E39A8B348}" presName="bgRect" presStyleLbl="bgShp" presStyleIdx="1" presStyleCnt="3"/>
      <dgm:spPr/>
    </dgm:pt>
    <dgm:pt modelId="{FCE68459-8AC8-4D4B-8B2A-B85347F651AB}" type="pres">
      <dgm:prSet presAssocID="{6ABE9384-859D-4C4C-B983-2B1E39A8B34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xmlns="" val="0"/>
              </a:ext>
              <a:ext uri="{96DAC541-7B7A-43D3-8B79-37D633B846F1}">
                <asvg:svgBlip xmlns:asvg="http://schemas.microsoft.com/office/drawing/2016/SVG/main" xmlns="" r:embed="rId4"/>
              </a:ext>
            </a:extLst>
          </a:blip>
          <a:stretch>
            <a:fillRect/>
          </a:stretch>
        </a:blipFill>
        <a:ln>
          <a:noFill/>
        </a:ln>
      </dgm:spPr>
      <dgm:extLst>
        <a:ext uri="{E40237B7-FDA0-4F09-8148-C483321AD2D9}">
          <dgm14:cNvPr xmlns:dgm14="http://schemas.microsoft.com/office/drawing/2010/diagram" xmlns="" id="0" name="" descr="Magnifying glass"/>
        </a:ext>
      </dgm:extLst>
    </dgm:pt>
    <dgm:pt modelId="{7840CE1B-2464-4289-B418-12904C5D46CE}" type="pres">
      <dgm:prSet presAssocID="{6ABE9384-859D-4C4C-B983-2B1E39A8B348}" presName="spaceRect" presStyleCnt="0"/>
      <dgm:spPr/>
    </dgm:pt>
    <dgm:pt modelId="{0F75F18A-3C22-462D-9DAB-5E8D88D9A51B}" type="pres">
      <dgm:prSet presAssocID="{6ABE9384-859D-4C4C-B983-2B1E39A8B348}" presName="parTx" presStyleLbl="revTx" presStyleIdx="1" presStyleCnt="3">
        <dgm:presLayoutVars>
          <dgm:chMax val="0"/>
          <dgm:chPref val="0"/>
        </dgm:presLayoutVars>
      </dgm:prSet>
      <dgm:spPr/>
      <dgm:t>
        <a:bodyPr/>
        <a:lstStyle/>
        <a:p>
          <a:endParaRPr lang="en-US"/>
        </a:p>
      </dgm:t>
    </dgm:pt>
    <dgm:pt modelId="{AC2B0169-D740-4583-96BE-D8F87AC7FE01}" type="pres">
      <dgm:prSet presAssocID="{012549DD-A1CA-4571-A981-CFD78093EB20}" presName="sibTrans" presStyleCnt="0"/>
      <dgm:spPr/>
    </dgm:pt>
    <dgm:pt modelId="{9602AFE8-70EE-42FC-9CD5-A2E6AA3E2091}" type="pres">
      <dgm:prSet presAssocID="{F7214975-5AC4-4CF8-9015-322498751A8A}" presName="compNode" presStyleCnt="0"/>
      <dgm:spPr/>
    </dgm:pt>
    <dgm:pt modelId="{B231036C-5FBE-4605-8393-F1B6359EE169}" type="pres">
      <dgm:prSet presAssocID="{F7214975-5AC4-4CF8-9015-322498751A8A}" presName="bgRect" presStyleLbl="bgShp" presStyleIdx="2" presStyleCnt="3"/>
      <dgm:spPr/>
    </dgm:pt>
    <dgm:pt modelId="{A64BFE9C-AA80-43CE-8FF6-8D33BAD07C57}" type="pres">
      <dgm:prSet presAssocID="{F7214975-5AC4-4CF8-9015-322498751A8A}"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xmlns="" val="0"/>
              </a:ext>
              <a:ext uri="{96DAC541-7B7A-43D3-8B79-37D633B846F1}">
                <asvg:svgBlip xmlns:asvg="http://schemas.microsoft.com/office/drawing/2016/SVG/main" xmlns="" r:embed="rId6"/>
              </a:ext>
            </a:extLst>
          </a:blip>
          <a:stretch>
            <a:fillRect/>
          </a:stretch>
        </a:blipFill>
        <a:ln>
          <a:noFill/>
        </a:ln>
      </dgm:spPr>
      <dgm:extLst>
        <a:ext uri="{E40237B7-FDA0-4F09-8148-C483321AD2D9}">
          <dgm14:cNvPr xmlns:dgm14="http://schemas.microsoft.com/office/drawing/2010/diagram" xmlns="" id="0" name="" descr="Daily Calendar"/>
        </a:ext>
      </dgm:extLst>
    </dgm:pt>
    <dgm:pt modelId="{2D725CFB-B072-491A-B436-3AD21D0542FE}" type="pres">
      <dgm:prSet presAssocID="{F7214975-5AC4-4CF8-9015-322498751A8A}" presName="spaceRect" presStyleCnt="0"/>
      <dgm:spPr/>
    </dgm:pt>
    <dgm:pt modelId="{556AE736-B6E0-4DC7-8429-5ADFCF947C4F}" type="pres">
      <dgm:prSet presAssocID="{F7214975-5AC4-4CF8-9015-322498751A8A}" presName="parTx" presStyleLbl="revTx" presStyleIdx="2" presStyleCnt="3">
        <dgm:presLayoutVars>
          <dgm:chMax val="0"/>
          <dgm:chPref val="0"/>
        </dgm:presLayoutVars>
      </dgm:prSet>
      <dgm:spPr/>
      <dgm:t>
        <a:bodyPr/>
        <a:lstStyle/>
        <a:p>
          <a:endParaRPr lang="en-US"/>
        </a:p>
      </dgm:t>
    </dgm:pt>
  </dgm:ptLst>
  <dgm:cxnLst>
    <dgm:cxn modelId="{ACB259CB-0782-437C-AE91-04CE095D2AE5}" srcId="{53001724-5C5A-402A-B907-ECA89FAFA97F}" destId="{6FA86730-1CE5-4EBE-A9BA-FC19829C945A}" srcOrd="0" destOrd="0" parTransId="{A1BB3DDB-A2CF-407F-9044-E3AC1B808421}" sibTransId="{F397379E-0BDA-46CE-8393-B1D10C55E1BA}"/>
    <dgm:cxn modelId="{B7CE7116-0D68-4E90-AA49-C97B6B372915}" srcId="{53001724-5C5A-402A-B907-ECA89FAFA97F}" destId="{F7214975-5AC4-4CF8-9015-322498751A8A}" srcOrd="2" destOrd="0" parTransId="{51AC1870-5B81-422A-9A2E-E1F58EF50843}" sibTransId="{CE7BE2A3-5633-4666-BB75-6164E26282D5}"/>
    <dgm:cxn modelId="{25117D8B-5CE2-438F-9411-12A7FD4D7BCF}" type="presOf" srcId="{F7214975-5AC4-4CF8-9015-322498751A8A}" destId="{556AE736-B6E0-4DC7-8429-5ADFCF947C4F}" srcOrd="0" destOrd="0" presId="urn:microsoft.com/office/officeart/2018/2/layout/IconVerticalSolidList"/>
    <dgm:cxn modelId="{1C605B4C-E51E-44B8-8933-D52963ED863D}" type="presOf" srcId="{6ABE9384-859D-4C4C-B983-2B1E39A8B348}" destId="{0F75F18A-3C22-462D-9DAB-5E8D88D9A51B}" srcOrd="0" destOrd="0" presId="urn:microsoft.com/office/officeart/2018/2/layout/IconVerticalSolidList"/>
    <dgm:cxn modelId="{E42F3627-E378-4611-9E44-8C53F460E990}" type="presOf" srcId="{6FA86730-1CE5-4EBE-A9BA-FC19829C945A}" destId="{317AA252-427D-40A4-8C7D-92392117FEF6}" srcOrd="0" destOrd="0" presId="urn:microsoft.com/office/officeart/2018/2/layout/IconVerticalSolidList"/>
    <dgm:cxn modelId="{D0D95555-C348-4CF7-8A46-F7A2BF92D08A}" type="presOf" srcId="{53001724-5C5A-402A-B907-ECA89FAFA97F}" destId="{44164630-2F05-47D6-AD96-D9713C7C94EA}" srcOrd="0" destOrd="0" presId="urn:microsoft.com/office/officeart/2018/2/layout/IconVerticalSolidList"/>
    <dgm:cxn modelId="{929B611D-ADB7-45E4-812D-4E288BD2D31C}" srcId="{53001724-5C5A-402A-B907-ECA89FAFA97F}" destId="{6ABE9384-859D-4C4C-B983-2B1E39A8B348}" srcOrd="1" destOrd="0" parTransId="{4C63E530-1425-407B-8508-FAC57680DEF0}" sibTransId="{012549DD-A1CA-4571-A981-CFD78093EB20}"/>
    <dgm:cxn modelId="{9FB3D75A-7318-40AD-9643-F5D113BEF3EA}" type="presParOf" srcId="{44164630-2F05-47D6-AD96-D9713C7C94EA}" destId="{BBB5EE06-EDF8-41BB-B38A-75BA74195339}" srcOrd="0" destOrd="0" presId="urn:microsoft.com/office/officeart/2018/2/layout/IconVerticalSolidList"/>
    <dgm:cxn modelId="{9FE1ADA8-0652-4F08-909B-6F1F8C7865F7}" type="presParOf" srcId="{BBB5EE06-EDF8-41BB-B38A-75BA74195339}" destId="{BD3976FF-3460-411F-BC23-D0B68261F465}" srcOrd="0" destOrd="0" presId="urn:microsoft.com/office/officeart/2018/2/layout/IconVerticalSolidList"/>
    <dgm:cxn modelId="{02F1752E-8943-4CED-AB23-FD169E28320D}" type="presParOf" srcId="{BBB5EE06-EDF8-41BB-B38A-75BA74195339}" destId="{55596134-9829-4D70-890A-C69BBF81D77E}" srcOrd="1" destOrd="0" presId="urn:microsoft.com/office/officeart/2018/2/layout/IconVerticalSolidList"/>
    <dgm:cxn modelId="{B0AA3935-03A2-4CCF-A853-AB8E050001AB}" type="presParOf" srcId="{BBB5EE06-EDF8-41BB-B38A-75BA74195339}" destId="{EF52B154-BE74-4151-893E-30A55BCE1232}" srcOrd="2" destOrd="0" presId="urn:microsoft.com/office/officeart/2018/2/layout/IconVerticalSolidList"/>
    <dgm:cxn modelId="{27C9A290-584D-453B-93FD-FA35380C106B}" type="presParOf" srcId="{BBB5EE06-EDF8-41BB-B38A-75BA74195339}" destId="{317AA252-427D-40A4-8C7D-92392117FEF6}" srcOrd="3" destOrd="0" presId="urn:microsoft.com/office/officeart/2018/2/layout/IconVerticalSolidList"/>
    <dgm:cxn modelId="{78E03A4A-6EE4-4028-8A51-8793E0D3E1A8}" type="presParOf" srcId="{44164630-2F05-47D6-AD96-D9713C7C94EA}" destId="{DB828AB6-BF3C-4FBC-936A-ABF577D4A72E}" srcOrd="1" destOrd="0" presId="urn:microsoft.com/office/officeart/2018/2/layout/IconVerticalSolidList"/>
    <dgm:cxn modelId="{37B51E1B-2833-450E-AED0-0479588A1773}" type="presParOf" srcId="{44164630-2F05-47D6-AD96-D9713C7C94EA}" destId="{2862063A-01C9-45B8-BC29-0877E16269D6}" srcOrd="2" destOrd="0" presId="urn:microsoft.com/office/officeart/2018/2/layout/IconVerticalSolidList"/>
    <dgm:cxn modelId="{0568F507-FCED-4896-B7EE-3C55B05820B4}" type="presParOf" srcId="{2862063A-01C9-45B8-BC29-0877E16269D6}" destId="{5DD1A591-E379-4123-AFEF-0E0E1C78A6C8}" srcOrd="0" destOrd="0" presId="urn:microsoft.com/office/officeart/2018/2/layout/IconVerticalSolidList"/>
    <dgm:cxn modelId="{3350E533-B59F-4225-911C-3AF81C5BB096}" type="presParOf" srcId="{2862063A-01C9-45B8-BC29-0877E16269D6}" destId="{FCE68459-8AC8-4D4B-8B2A-B85347F651AB}" srcOrd="1" destOrd="0" presId="urn:microsoft.com/office/officeart/2018/2/layout/IconVerticalSolidList"/>
    <dgm:cxn modelId="{D1507AE6-EFD3-4D91-8F89-13072D5D3B99}" type="presParOf" srcId="{2862063A-01C9-45B8-BC29-0877E16269D6}" destId="{7840CE1B-2464-4289-B418-12904C5D46CE}" srcOrd="2" destOrd="0" presId="urn:microsoft.com/office/officeart/2018/2/layout/IconVerticalSolidList"/>
    <dgm:cxn modelId="{3F44C565-7FFB-4A68-99E4-AC437FE954ED}" type="presParOf" srcId="{2862063A-01C9-45B8-BC29-0877E16269D6}" destId="{0F75F18A-3C22-462D-9DAB-5E8D88D9A51B}" srcOrd="3" destOrd="0" presId="urn:microsoft.com/office/officeart/2018/2/layout/IconVerticalSolidList"/>
    <dgm:cxn modelId="{4A49B124-E089-4890-B36F-962056FA9588}" type="presParOf" srcId="{44164630-2F05-47D6-AD96-D9713C7C94EA}" destId="{AC2B0169-D740-4583-96BE-D8F87AC7FE01}" srcOrd="3" destOrd="0" presId="urn:microsoft.com/office/officeart/2018/2/layout/IconVerticalSolidList"/>
    <dgm:cxn modelId="{8CF64B13-46A8-42CA-8DD2-87241C9E1D4B}" type="presParOf" srcId="{44164630-2F05-47D6-AD96-D9713C7C94EA}" destId="{9602AFE8-70EE-42FC-9CD5-A2E6AA3E2091}" srcOrd="4" destOrd="0" presId="urn:microsoft.com/office/officeart/2018/2/layout/IconVerticalSolidList"/>
    <dgm:cxn modelId="{8CB9CD9D-905C-4263-9E48-D0A18051D03C}" type="presParOf" srcId="{9602AFE8-70EE-42FC-9CD5-A2E6AA3E2091}" destId="{B231036C-5FBE-4605-8393-F1B6359EE169}" srcOrd="0" destOrd="0" presId="urn:microsoft.com/office/officeart/2018/2/layout/IconVerticalSolidList"/>
    <dgm:cxn modelId="{82828E1A-3E6B-4878-B080-25C2C978B9AE}" type="presParOf" srcId="{9602AFE8-70EE-42FC-9CD5-A2E6AA3E2091}" destId="{A64BFE9C-AA80-43CE-8FF6-8D33BAD07C57}" srcOrd="1" destOrd="0" presId="urn:microsoft.com/office/officeart/2018/2/layout/IconVerticalSolidList"/>
    <dgm:cxn modelId="{07115384-BCC9-4BBA-9940-4283AA60CBB1}" type="presParOf" srcId="{9602AFE8-70EE-42FC-9CD5-A2E6AA3E2091}" destId="{2D725CFB-B072-491A-B436-3AD21D0542FE}" srcOrd="2" destOrd="0" presId="urn:microsoft.com/office/officeart/2018/2/layout/IconVerticalSolidList"/>
    <dgm:cxn modelId="{8EE77B3E-8046-4DAA-9D80-2E3511DF47D2}" type="presParOf" srcId="{9602AFE8-70EE-42FC-9CD5-A2E6AA3E2091}" destId="{556AE736-B6E0-4DC7-8429-5ADFCF947C4F}" srcOrd="3" destOrd="0" presId="urn:microsoft.com/office/officeart/2018/2/layout/IconVerticalSolidList"/>
  </dgm:cxnLst>
  <dgm:bg/>
  <dgm:whole/>
  <dgm:extLst>
    <a:ext uri="http://schemas.microsoft.com/office/drawing/2008/diagram">
      <dsp:dataModelExt xmlns:dsp="http://schemas.microsoft.com/office/drawing/2008/diagram" xmlns="" relId="rId9"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BD3976FF-3460-411F-BC23-D0B68261F465}">
      <dsp:nvSpPr>
        <dsp:cNvPr id="0" name=""/>
        <dsp:cNvSpPr/>
      </dsp:nvSpPr>
      <dsp:spPr>
        <a:xfrm>
          <a:off x="0" y="290"/>
          <a:ext cx="3699390" cy="68045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596134-9829-4D70-890A-C69BBF81D77E}">
      <dsp:nvSpPr>
        <dsp:cNvPr id="0" name=""/>
        <dsp:cNvSpPr/>
      </dsp:nvSpPr>
      <dsp:spPr>
        <a:xfrm>
          <a:off x="205837" y="153393"/>
          <a:ext cx="374250" cy="374250"/>
        </a:xfrm>
        <a:prstGeom prst="rect">
          <a:avLst/>
        </a:prstGeom>
        <a:blipFill>
          <a:blip xmlns:r="http://schemas.openxmlformats.org/officeDocument/2006/relationships" r:embed="rId1">
            <a:extLst>
              <a:ext uri="{28A0092B-C50C-407E-A947-70E740481C1C}">
                <a14:useLocalDpi xmlns:a14="http://schemas.microsoft.com/office/drawing/2010/main" xmlns="" val="0"/>
              </a:ext>
              <a:ext uri="{96DAC541-7B7A-43D3-8B79-37D633B846F1}">
                <asvg:svgBlip xmlns:asvg="http://schemas.microsoft.com/office/drawing/2016/SVG/main" xmlns=""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17AA252-427D-40A4-8C7D-92392117FEF6}">
      <dsp:nvSpPr>
        <dsp:cNvPr id="0" name=""/>
        <dsp:cNvSpPr/>
      </dsp:nvSpPr>
      <dsp:spPr>
        <a:xfrm>
          <a:off x="785925" y="290"/>
          <a:ext cx="2913464" cy="680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015" tIns="72015" rIns="72015" bIns="72015" numCol="1" spcCol="1270" anchor="ctr" anchorCtr="0">
          <a:noAutofit/>
        </a:bodyPr>
        <a:lstStyle/>
        <a:p>
          <a:pPr lvl="0" algn="l" defTabSz="755650">
            <a:lnSpc>
              <a:spcPct val="100000"/>
            </a:lnSpc>
            <a:spcBef>
              <a:spcPct val="0"/>
            </a:spcBef>
            <a:spcAft>
              <a:spcPct val="35000"/>
            </a:spcAft>
          </a:pPr>
          <a:r>
            <a:rPr lang="en-US" sz="1700" kern="1200" dirty="0"/>
            <a:t>RNN(Recurrent Neural Network)</a:t>
          </a:r>
        </a:p>
      </dsp:txBody>
      <dsp:txXfrm>
        <a:off x="785925" y="290"/>
        <a:ext cx="2913464" cy="680455"/>
      </dsp:txXfrm>
    </dsp:sp>
    <dsp:sp modelId="{5DD1A591-E379-4123-AFEF-0E0E1C78A6C8}">
      <dsp:nvSpPr>
        <dsp:cNvPr id="0" name=""/>
        <dsp:cNvSpPr/>
      </dsp:nvSpPr>
      <dsp:spPr>
        <a:xfrm>
          <a:off x="0" y="850859"/>
          <a:ext cx="3699390" cy="68045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E68459-8AC8-4D4B-8B2A-B85347F651AB}">
      <dsp:nvSpPr>
        <dsp:cNvPr id="0" name=""/>
        <dsp:cNvSpPr/>
      </dsp:nvSpPr>
      <dsp:spPr>
        <a:xfrm>
          <a:off x="205837" y="1003962"/>
          <a:ext cx="374250" cy="374250"/>
        </a:xfrm>
        <a:prstGeom prst="rect">
          <a:avLst/>
        </a:prstGeom>
        <a:blipFill>
          <a:blip xmlns:r="http://schemas.openxmlformats.org/officeDocument/2006/relationships" r:embed="rId3">
            <a:extLst>
              <a:ext uri="{28A0092B-C50C-407E-A947-70E740481C1C}">
                <a14:useLocalDpi xmlns:a14="http://schemas.microsoft.com/office/drawing/2010/main" xmlns="" val="0"/>
              </a:ext>
              <a:ext uri="{96DAC541-7B7A-43D3-8B79-37D633B846F1}">
                <asvg:svgBlip xmlns:asvg="http://schemas.microsoft.com/office/drawing/2016/SVG/main" xmlns=""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0F75F18A-3C22-462D-9DAB-5E8D88D9A51B}">
      <dsp:nvSpPr>
        <dsp:cNvPr id="0" name=""/>
        <dsp:cNvSpPr/>
      </dsp:nvSpPr>
      <dsp:spPr>
        <a:xfrm>
          <a:off x="785925" y="850859"/>
          <a:ext cx="2913464" cy="680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015" tIns="72015" rIns="72015" bIns="72015" numCol="1" spcCol="1270" anchor="ctr" anchorCtr="0">
          <a:noAutofit/>
        </a:bodyPr>
        <a:lstStyle/>
        <a:p>
          <a:pPr lvl="0" algn="l" defTabSz="755650">
            <a:lnSpc>
              <a:spcPct val="100000"/>
            </a:lnSpc>
            <a:spcBef>
              <a:spcPct val="0"/>
            </a:spcBef>
            <a:spcAft>
              <a:spcPct val="35000"/>
            </a:spcAft>
          </a:pPr>
          <a:r>
            <a:rPr lang="en-US" sz="1700" kern="1200" dirty="0"/>
            <a:t>LSTM(Long short term memory)</a:t>
          </a:r>
        </a:p>
      </dsp:txBody>
      <dsp:txXfrm>
        <a:off x="785925" y="850859"/>
        <a:ext cx="2913464" cy="680455"/>
      </dsp:txXfrm>
    </dsp:sp>
    <dsp:sp modelId="{B231036C-5FBE-4605-8393-F1B6359EE169}">
      <dsp:nvSpPr>
        <dsp:cNvPr id="0" name=""/>
        <dsp:cNvSpPr/>
      </dsp:nvSpPr>
      <dsp:spPr>
        <a:xfrm>
          <a:off x="0" y="1701428"/>
          <a:ext cx="3699390" cy="68045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64BFE9C-AA80-43CE-8FF6-8D33BAD07C57}">
      <dsp:nvSpPr>
        <dsp:cNvPr id="0" name=""/>
        <dsp:cNvSpPr/>
      </dsp:nvSpPr>
      <dsp:spPr>
        <a:xfrm>
          <a:off x="205837" y="1854531"/>
          <a:ext cx="374250" cy="374250"/>
        </a:xfrm>
        <a:prstGeom prst="rect">
          <a:avLst/>
        </a:prstGeom>
        <a:blipFill>
          <a:blip xmlns:r="http://schemas.openxmlformats.org/officeDocument/2006/relationships" r:embed="rId5">
            <a:extLst>
              <a:ext uri="{28A0092B-C50C-407E-A947-70E740481C1C}">
                <a14:useLocalDpi xmlns:a14="http://schemas.microsoft.com/office/drawing/2010/main" xmlns="" val="0"/>
              </a:ext>
              <a:ext uri="{96DAC541-7B7A-43D3-8B79-37D633B846F1}">
                <asvg:svgBlip xmlns:asvg="http://schemas.microsoft.com/office/drawing/2016/SVG/main" xmlns=""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56AE736-B6E0-4DC7-8429-5ADFCF947C4F}">
      <dsp:nvSpPr>
        <dsp:cNvPr id="0" name=""/>
        <dsp:cNvSpPr/>
      </dsp:nvSpPr>
      <dsp:spPr>
        <a:xfrm>
          <a:off x="785925" y="1701428"/>
          <a:ext cx="2913464" cy="680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015" tIns="72015" rIns="72015" bIns="72015" numCol="1" spcCol="1270" anchor="ctr" anchorCtr="0">
          <a:noAutofit/>
        </a:bodyPr>
        <a:lstStyle/>
        <a:p>
          <a:pPr lvl="0" algn="l" defTabSz="755650">
            <a:lnSpc>
              <a:spcPct val="100000"/>
            </a:lnSpc>
            <a:spcBef>
              <a:spcPct val="0"/>
            </a:spcBef>
            <a:spcAft>
              <a:spcPct val="35000"/>
            </a:spcAft>
          </a:pPr>
          <a:r>
            <a:rPr lang="en-US" sz="1700" kern="1200" dirty="0"/>
            <a:t>GRU(Gated Recurring Units)</a:t>
          </a:r>
        </a:p>
      </dsp:txBody>
      <dsp:txXfrm>
        <a:off x="785925" y="1701428"/>
        <a:ext cx="2913464" cy="68045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pPr/>
              <a:t>8/23/2021</a:t>
            </a:fld>
            <a:endParaRPr lang="en-US" dirty="0"/>
          </a:p>
        </p:txBody>
      </p:sp>
      <p:sp>
        <p:nvSpPr>
          <p:cNvPr id="4" name="Footer Placeholder 3">
            <a:extLst>
              <a:ext uri="{FF2B5EF4-FFF2-40B4-BE49-F238E27FC236}">
                <a16:creationId xmlns:a16="http://schemas.microsoft.com/office/drawing/2014/main" xmlns=""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pPr/>
              <a:t>‹#›</a:t>
            </a:fld>
            <a:endParaRPr lang="en-US" dirty="0"/>
          </a:p>
        </p:txBody>
      </p:sp>
    </p:spTree>
    <p:extLst>
      <p:ext uri="{BB962C8B-B14F-4D97-AF65-F5344CB8AC3E}">
        <p14:creationId xmlns:p14="http://schemas.microsoft.com/office/powerpoint/2010/main" xmlns="" val="205158627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3.svg>
</file>

<file path=ppt/media/image16.jpeg>
</file>

<file path=ppt/media/image2.png>
</file>

<file path=ppt/media/image3.png>
</file>

<file path=ppt/media/image4.png>
</file>

<file path=ppt/media/image5.png>
</file>

<file path=ppt/media/image6.jpeg>
</file>

<file path=ppt/media/image7.jpe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pPr/>
              <a:t>8/23/2021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pPr/>
              <a:t>‹#›</a:t>
            </a:fld>
            <a:endParaRPr lang="en-US" dirty="0"/>
          </a:p>
        </p:txBody>
      </p:sp>
    </p:spTree>
    <p:extLst>
      <p:ext uri="{BB962C8B-B14F-4D97-AF65-F5344CB8AC3E}">
        <p14:creationId xmlns:p14="http://schemas.microsoft.com/office/powerpoint/2010/main" xmlns=""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pPr/>
              <a:t>1</a:t>
            </a:fld>
            <a:endParaRPr lang="en-US" dirty="0"/>
          </a:p>
        </p:txBody>
      </p:sp>
    </p:spTree>
    <p:extLst>
      <p:ext uri="{BB962C8B-B14F-4D97-AF65-F5344CB8AC3E}">
        <p14:creationId xmlns:p14="http://schemas.microsoft.com/office/powerpoint/2010/main" xmlns=""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pPr/>
              <a:t>5</a:t>
            </a:fld>
            <a:endParaRPr lang="en-US" dirty="0"/>
          </a:p>
        </p:txBody>
      </p:sp>
    </p:spTree>
    <p:extLst>
      <p:ext uri="{BB962C8B-B14F-4D97-AF65-F5344CB8AC3E}">
        <p14:creationId xmlns:p14="http://schemas.microsoft.com/office/powerpoint/2010/main" xmlns="" val="3614338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pPr/>
              <a:t>16</a:t>
            </a:fld>
            <a:endParaRPr lang="en-US" dirty="0"/>
          </a:p>
        </p:txBody>
      </p:sp>
    </p:spTree>
    <p:extLst>
      <p:ext uri="{BB962C8B-B14F-4D97-AF65-F5344CB8AC3E}">
        <p14:creationId xmlns:p14="http://schemas.microsoft.com/office/powerpoint/2010/main" xmlns="" val="1850169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pPr/>
              <a:t>17</a:t>
            </a:fld>
            <a:endParaRPr lang="en-US" dirty="0"/>
          </a:p>
        </p:txBody>
      </p:sp>
    </p:spTree>
    <p:extLst>
      <p:ext uri="{BB962C8B-B14F-4D97-AF65-F5344CB8AC3E}">
        <p14:creationId xmlns:p14="http://schemas.microsoft.com/office/powerpoint/2010/main" xmlns=""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pPr/>
              <a:t>8/23/2021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pPr/>
              <a:t>8/23/2021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xmlns=""/>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xmlns=""/>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xmlns=""/>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xmlns=""/>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pPr/>
              <a:t>8/23/2021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jpeg"/><Relationship Id="rId7" Type="http://schemas.openxmlformats.org/officeDocument/2006/relationships/diagramQuickStyle" Target="../diagrams/quickStyle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eg"/><Relationship Id="rId9" Type="http://schemas.microsoft.com/office/2007/relationships/diagramDrawing" Target="../diagrams/drawing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Picture 4" descr="chain links">
            <a:extLst>
              <a:ext uri="{FF2B5EF4-FFF2-40B4-BE49-F238E27FC236}">
                <a16:creationId xmlns:a16="http://schemas.microsoft.com/office/drawing/2014/main" xmlns=""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0" y="10"/>
            <a:ext cx="12191980" cy="6857990"/>
          </a:xfrm>
          <a:prstGeom prst="rect">
            <a:avLst/>
          </a:prstGeom>
        </p:spPr>
      </p:pic>
      <p:sp>
        <p:nvSpPr>
          <p:cNvPr id="2" name="Title 1">
            <a:extLst>
              <a:ext uri="{FF2B5EF4-FFF2-40B4-BE49-F238E27FC236}">
                <a16:creationId xmlns:a16="http://schemas.microsoft.com/office/drawing/2014/main" xmlns="" id="{3D30D32A-359B-41BB-9746-2CF3A21EEFFC}"/>
              </a:ext>
            </a:extLst>
          </p:cNvPr>
          <p:cNvSpPr>
            <a:spLocks noGrp="1"/>
          </p:cNvSpPr>
          <p:nvPr>
            <p:ph type="ctrTitle"/>
          </p:nvPr>
        </p:nvSpPr>
        <p:spPr>
          <a:xfrm>
            <a:off x="1029262" y="133981"/>
            <a:ext cx="9449551" cy="4038626"/>
          </a:xfrm>
        </p:spPr>
        <p:txBody>
          <a:bodyPr>
            <a:normAutofit fontScale="90000"/>
          </a:bodyPr>
          <a:lstStyle/>
          <a:p>
            <a:r>
              <a:rPr lang="en-US" sz="5400" dirty="0">
                <a:latin typeface="Lexend" pitchFamily="2" charset="0"/>
              </a:rPr>
              <a:t>Cryptocurrency exchange Model Web App and </a:t>
            </a:r>
            <a:br>
              <a:rPr lang="en-US" sz="5400" dirty="0">
                <a:latin typeface="Lexend" pitchFamily="2" charset="0"/>
              </a:rPr>
            </a:br>
            <a:r>
              <a:rPr lang="en-US" sz="5400" dirty="0">
                <a:latin typeface="Lexend" pitchFamily="2" charset="0"/>
              </a:rPr>
              <a:t>Bitcoin Price Prediction and Analysis Using Deep Learning Model</a:t>
            </a:r>
            <a:endParaRPr lang="ru-RU" sz="5400" dirty="0"/>
          </a:p>
        </p:txBody>
      </p:sp>
      <p:sp>
        <p:nvSpPr>
          <p:cNvPr id="3" name="Subtitle 2">
            <a:extLst>
              <a:ext uri="{FF2B5EF4-FFF2-40B4-BE49-F238E27FC236}">
                <a16:creationId xmlns:a16="http://schemas.microsoft.com/office/drawing/2014/main" xmlns="" id="{B4CA222A-88BC-48F4-9AE8-2115B7D1E6DC}"/>
              </a:ext>
            </a:extLst>
          </p:cNvPr>
          <p:cNvSpPr>
            <a:spLocks noGrp="1"/>
          </p:cNvSpPr>
          <p:nvPr>
            <p:ph type="subTitle" idx="1"/>
          </p:nvPr>
        </p:nvSpPr>
        <p:spPr>
          <a:xfrm>
            <a:off x="872358" y="4277710"/>
            <a:ext cx="9280635" cy="2301766"/>
          </a:xfrm>
          <a:ln>
            <a:solidFill>
              <a:schemeClr val="bg1">
                <a:lumMod val="50000"/>
                <a:lumOff val="50000"/>
              </a:schemeClr>
            </a:solidFill>
          </a:ln>
        </p:spPr>
        <p:txBody>
          <a:bodyPr>
            <a:normAutofit/>
          </a:bodyPr>
          <a:lstStyle/>
          <a:p>
            <a:r>
              <a:rPr lang="en-US" sz="2800" b="1" dirty="0" smtClean="0">
                <a:solidFill>
                  <a:schemeClr val="bg1">
                    <a:lumMod val="85000"/>
                    <a:lumOff val="15000"/>
                  </a:schemeClr>
                </a:solidFill>
              </a:rPr>
              <a:t>Project mentor: </a:t>
            </a:r>
            <a:r>
              <a:rPr lang="en-US" sz="2800" b="1" dirty="0" err="1" smtClean="0">
                <a:solidFill>
                  <a:schemeClr val="bg1">
                    <a:lumMod val="85000"/>
                    <a:lumOff val="15000"/>
                  </a:schemeClr>
                </a:solidFill>
              </a:rPr>
              <a:t>prof</a:t>
            </a:r>
            <a:r>
              <a:rPr lang="en-US" sz="2800" b="1" dirty="0" smtClean="0">
                <a:solidFill>
                  <a:schemeClr val="bg1">
                    <a:lumMod val="85000"/>
                    <a:lumOff val="15000"/>
                  </a:schemeClr>
                </a:solidFill>
              </a:rPr>
              <a:t>. </a:t>
            </a:r>
            <a:r>
              <a:rPr lang="en-US" sz="2800" b="1" dirty="0" err="1" smtClean="0">
                <a:solidFill>
                  <a:schemeClr val="bg1">
                    <a:lumMod val="85000"/>
                    <a:lumOff val="15000"/>
                  </a:schemeClr>
                </a:solidFill>
              </a:rPr>
              <a:t>koushik.s</a:t>
            </a:r>
            <a:endParaRPr lang="en-US" sz="2800" b="1" dirty="0" smtClean="0">
              <a:solidFill>
                <a:schemeClr val="bg1">
                  <a:lumMod val="85000"/>
                  <a:lumOff val="15000"/>
                </a:schemeClr>
              </a:solidFill>
            </a:endParaRPr>
          </a:p>
          <a:p>
            <a:r>
              <a:rPr lang="en-US" dirty="0" smtClean="0"/>
              <a:t>1ms18is023 </a:t>
            </a:r>
            <a:r>
              <a:rPr lang="en-US" dirty="0"/>
              <a:t>basavaprasad s nagur</a:t>
            </a:r>
          </a:p>
          <a:p>
            <a:r>
              <a:rPr lang="en-US" dirty="0"/>
              <a:t>1ms18is038 hritesh g raju</a:t>
            </a:r>
          </a:p>
          <a:p>
            <a:r>
              <a:rPr lang="en-US" dirty="0"/>
              <a:t>1ms18is040 jaiganasheelan b sakar</a:t>
            </a:r>
          </a:p>
          <a:p>
            <a:r>
              <a:rPr lang="en-US" dirty="0"/>
              <a:t>1ms18is041 kb naveen</a:t>
            </a:r>
          </a:p>
        </p:txBody>
      </p:sp>
      <p:sp>
        <p:nvSpPr>
          <p:cNvPr id="20" name="Rectangle 19">
            <a:extLst>
              <a:ext uri="{FF2B5EF4-FFF2-40B4-BE49-F238E27FC236}">
                <a16:creationId xmlns:a16="http://schemas.microsoft.com/office/drawing/2014/main" xmlns="" id="{318E9D62-7BA3-4D5E-8915-0D0E8661E3D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xmlns="" val="1930009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6E8AD0-7413-4402-901A-B13FD8029BEE}"/>
              </a:ext>
            </a:extLst>
          </p:cNvPr>
          <p:cNvSpPr>
            <a:spLocks noGrp="1"/>
          </p:cNvSpPr>
          <p:nvPr>
            <p:ph type="title"/>
          </p:nvPr>
        </p:nvSpPr>
        <p:spPr>
          <a:xfrm>
            <a:off x="874220" y="408330"/>
            <a:ext cx="9404723" cy="1400530"/>
          </a:xfrm>
        </p:spPr>
        <p:txBody>
          <a:bodyPr/>
          <a:lstStyle/>
          <a:p>
            <a:pPr algn="ctr"/>
            <a:r>
              <a:rPr lang="en-IN" dirty="0"/>
              <a:t>LSTM a diagrammatic approach</a:t>
            </a:r>
          </a:p>
        </p:txBody>
      </p:sp>
      <p:pic>
        <p:nvPicPr>
          <p:cNvPr id="4" name="Picture 3">
            <a:extLst>
              <a:ext uri="{FF2B5EF4-FFF2-40B4-BE49-F238E27FC236}">
                <a16:creationId xmlns:a16="http://schemas.microsoft.com/office/drawing/2014/main" xmlns="" id="{9A425D3E-C21D-4600-80BD-95DABD0AD070}"/>
              </a:ext>
            </a:extLst>
          </p:cNvPr>
          <p:cNvPicPr>
            <a:picLocks noChangeAspect="1"/>
          </p:cNvPicPr>
          <p:nvPr/>
        </p:nvPicPr>
        <p:blipFill>
          <a:blip r:embed="rId2"/>
          <a:stretch>
            <a:fillRect/>
          </a:stretch>
        </p:blipFill>
        <p:spPr>
          <a:xfrm>
            <a:off x="2395002" y="2279095"/>
            <a:ext cx="7401996" cy="3784353"/>
          </a:xfrm>
          <a:prstGeom prst="rect">
            <a:avLst/>
          </a:prstGeom>
        </p:spPr>
      </p:pic>
    </p:spTree>
    <p:extLst>
      <p:ext uri="{BB962C8B-B14F-4D97-AF65-F5344CB8AC3E}">
        <p14:creationId xmlns:p14="http://schemas.microsoft.com/office/powerpoint/2010/main" xmlns="" val="20211792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F72286-3AD2-4E3E-BC94-8AE867C00D6C}"/>
              </a:ext>
            </a:extLst>
          </p:cNvPr>
          <p:cNvSpPr>
            <a:spLocks noGrp="1"/>
          </p:cNvSpPr>
          <p:nvPr>
            <p:ph type="title"/>
          </p:nvPr>
        </p:nvSpPr>
        <p:spPr>
          <a:xfrm>
            <a:off x="1393638" y="372819"/>
            <a:ext cx="9404723" cy="1400530"/>
          </a:xfrm>
        </p:spPr>
        <p:txBody>
          <a:bodyPr/>
          <a:lstStyle/>
          <a:p>
            <a:pPr algn="ctr"/>
            <a:r>
              <a:rPr lang="en-IN" dirty="0"/>
              <a:t>Gated Recurring Units</a:t>
            </a:r>
          </a:p>
        </p:txBody>
      </p:sp>
      <p:sp>
        <p:nvSpPr>
          <p:cNvPr id="3" name="Content Placeholder 2">
            <a:extLst>
              <a:ext uri="{FF2B5EF4-FFF2-40B4-BE49-F238E27FC236}">
                <a16:creationId xmlns:a16="http://schemas.microsoft.com/office/drawing/2014/main" xmlns="" id="{2B4A213F-4AEA-4A61-918F-E49B321B4CE6}"/>
              </a:ext>
            </a:extLst>
          </p:cNvPr>
          <p:cNvSpPr>
            <a:spLocks noGrp="1"/>
          </p:cNvSpPr>
          <p:nvPr>
            <p:ph idx="1"/>
          </p:nvPr>
        </p:nvSpPr>
        <p:spPr/>
        <p:txBody>
          <a:bodyPr/>
          <a:lstStyle/>
          <a:p>
            <a:r>
              <a:rPr lang="en-US" dirty="0"/>
              <a:t>The GRU is the newer generation of recurrent neural networks and is pretty similar to an LSTM. GRU got rid of the cell state and used the hidden state to transfer information. It has also only two gates, a reset gate and update gate as shown in Fig. 3. </a:t>
            </a:r>
          </a:p>
          <a:p>
            <a:r>
              <a:rPr lang="en-US" b="1" dirty="0"/>
              <a:t>Reset Gate</a:t>
            </a:r>
            <a:r>
              <a:rPr lang="en-US" dirty="0"/>
              <a:t>: The reset gate is another gate that is used to decide how much past information to forget. </a:t>
            </a:r>
          </a:p>
          <a:p>
            <a:r>
              <a:rPr lang="en-US" b="1" dirty="0"/>
              <a:t>Update Gate</a:t>
            </a:r>
            <a:r>
              <a:rPr lang="en-US" dirty="0"/>
              <a:t>: The update gate acts similar to the forget and input gate of an LSTM. It decides what information to throw away and what new information to be added. </a:t>
            </a:r>
            <a:endParaRPr lang="en-IN" dirty="0"/>
          </a:p>
        </p:txBody>
      </p:sp>
    </p:spTree>
    <p:extLst>
      <p:ext uri="{BB962C8B-B14F-4D97-AF65-F5344CB8AC3E}">
        <p14:creationId xmlns:p14="http://schemas.microsoft.com/office/powerpoint/2010/main" xmlns="" val="368214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389B51-392C-4CC7-B4D8-4BAE2B432C32}"/>
              </a:ext>
            </a:extLst>
          </p:cNvPr>
          <p:cNvSpPr>
            <a:spLocks noGrp="1"/>
          </p:cNvSpPr>
          <p:nvPr>
            <p:ph type="title"/>
          </p:nvPr>
        </p:nvSpPr>
        <p:spPr>
          <a:xfrm>
            <a:off x="874220" y="417207"/>
            <a:ext cx="9404723" cy="1400530"/>
          </a:xfrm>
        </p:spPr>
        <p:txBody>
          <a:bodyPr/>
          <a:lstStyle/>
          <a:p>
            <a:pPr algn="ctr"/>
            <a:r>
              <a:rPr lang="en-IN" dirty="0"/>
              <a:t>GRU a diagrammatic approach</a:t>
            </a:r>
          </a:p>
        </p:txBody>
      </p:sp>
      <p:pic>
        <p:nvPicPr>
          <p:cNvPr id="4" name="Picture 3">
            <a:extLst>
              <a:ext uri="{FF2B5EF4-FFF2-40B4-BE49-F238E27FC236}">
                <a16:creationId xmlns:a16="http://schemas.microsoft.com/office/drawing/2014/main" xmlns="" id="{0920935A-15FF-4CE3-9041-0995436326F2}"/>
              </a:ext>
            </a:extLst>
          </p:cNvPr>
          <p:cNvPicPr>
            <a:picLocks noChangeAspect="1"/>
          </p:cNvPicPr>
          <p:nvPr/>
        </p:nvPicPr>
        <p:blipFill>
          <a:blip r:embed="rId2"/>
          <a:stretch>
            <a:fillRect/>
          </a:stretch>
        </p:blipFill>
        <p:spPr>
          <a:xfrm>
            <a:off x="2262036" y="1706385"/>
            <a:ext cx="7667928" cy="4490229"/>
          </a:xfrm>
          <a:prstGeom prst="rect">
            <a:avLst/>
          </a:prstGeom>
        </p:spPr>
      </p:pic>
    </p:spTree>
    <p:extLst>
      <p:ext uri="{BB962C8B-B14F-4D97-AF65-F5344CB8AC3E}">
        <p14:creationId xmlns:p14="http://schemas.microsoft.com/office/powerpoint/2010/main" xmlns="" val="2498360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D325C5A-543A-4431-9AE4-6913B610CD69}"/>
              </a:ext>
            </a:extLst>
          </p:cNvPr>
          <p:cNvSpPr>
            <a:spLocks noGrp="1"/>
          </p:cNvSpPr>
          <p:nvPr>
            <p:ph type="title"/>
          </p:nvPr>
        </p:nvSpPr>
        <p:spPr>
          <a:xfrm>
            <a:off x="874220" y="461596"/>
            <a:ext cx="9404723" cy="1400530"/>
          </a:xfrm>
        </p:spPr>
        <p:txBody>
          <a:bodyPr/>
          <a:lstStyle/>
          <a:p>
            <a:pPr algn="ctr"/>
            <a:r>
              <a:rPr lang="en-IN" dirty="0"/>
              <a:t>Analysis and Design</a:t>
            </a:r>
          </a:p>
        </p:txBody>
      </p:sp>
      <p:sp>
        <p:nvSpPr>
          <p:cNvPr id="3" name="Content Placeholder 2">
            <a:extLst>
              <a:ext uri="{FF2B5EF4-FFF2-40B4-BE49-F238E27FC236}">
                <a16:creationId xmlns:a16="http://schemas.microsoft.com/office/drawing/2014/main" xmlns="" id="{9AE3971C-4564-4D64-B357-D118E6E9C64C}"/>
              </a:ext>
            </a:extLst>
          </p:cNvPr>
          <p:cNvSpPr>
            <a:spLocks noGrp="1"/>
          </p:cNvSpPr>
          <p:nvPr>
            <p:ph idx="1"/>
          </p:nvPr>
        </p:nvSpPr>
        <p:spPr/>
        <p:txBody>
          <a:bodyPr>
            <a:normAutofit fontScale="92500"/>
          </a:bodyPr>
          <a:lstStyle/>
          <a:p>
            <a:r>
              <a:rPr lang="en-US" dirty="0"/>
              <a:t>Data preparation is the process of collecting, combining, organizing, and structuring data, and then it can be considered as data visualization, analytics, and data mining with machine learning applications. It is critical to feed accurate data for the problem we want to solve. Data set preparation is a crucial step in machine learning. As we mentioned before, the data preparation impacts the accuracy of the predictions. Therefore, in this section, we should explain the details of the data sets. We will expose the methods used to prepare the data in scope of our model. The dataset used for this research consists of daily price value collected from Kaggle website https://www.kaggle.com. The overall data collection period is from January 1, 2014 to February 20, 2018. In this dataset, there are seven attributes such as opening price, high price, low price, and closing prices and also the market cap of publicly traded outstanding shares. </a:t>
            </a:r>
            <a:endParaRPr lang="en-IN" dirty="0"/>
          </a:p>
        </p:txBody>
      </p:sp>
    </p:spTree>
    <p:extLst>
      <p:ext uri="{BB962C8B-B14F-4D97-AF65-F5344CB8AC3E}">
        <p14:creationId xmlns:p14="http://schemas.microsoft.com/office/powerpoint/2010/main" xmlns="" val="1295092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3B15B4-5969-4318-BA33-D3299CF7B69B}"/>
              </a:ext>
            </a:extLst>
          </p:cNvPr>
          <p:cNvSpPr>
            <a:spLocks noGrp="1"/>
          </p:cNvSpPr>
          <p:nvPr>
            <p:ph type="title"/>
          </p:nvPr>
        </p:nvSpPr>
        <p:spPr>
          <a:xfrm>
            <a:off x="874220" y="452718"/>
            <a:ext cx="9404723" cy="1400530"/>
          </a:xfrm>
        </p:spPr>
        <p:txBody>
          <a:bodyPr/>
          <a:lstStyle/>
          <a:p>
            <a:pPr algn="ctr"/>
            <a:r>
              <a:rPr lang="en-US" sz="3200" dirty="0"/>
              <a:t>Comparison of compilation time required by both the deep learning-based models</a:t>
            </a:r>
            <a:r>
              <a:rPr lang="en-US" dirty="0"/>
              <a:t>. </a:t>
            </a:r>
            <a:endParaRPr lang="en-IN" dirty="0"/>
          </a:p>
        </p:txBody>
      </p:sp>
      <p:pic>
        <p:nvPicPr>
          <p:cNvPr id="4" name="Picture 3">
            <a:extLst>
              <a:ext uri="{FF2B5EF4-FFF2-40B4-BE49-F238E27FC236}">
                <a16:creationId xmlns:a16="http://schemas.microsoft.com/office/drawing/2014/main" xmlns="" id="{15E99A87-0E51-4208-877B-39666492B5B3}"/>
              </a:ext>
            </a:extLst>
          </p:cNvPr>
          <p:cNvPicPr>
            <a:picLocks noChangeAspect="1"/>
          </p:cNvPicPr>
          <p:nvPr/>
        </p:nvPicPr>
        <p:blipFill>
          <a:blip r:embed="rId2"/>
          <a:stretch>
            <a:fillRect/>
          </a:stretch>
        </p:blipFill>
        <p:spPr>
          <a:xfrm>
            <a:off x="320841" y="2663301"/>
            <a:ext cx="11550318" cy="2743200"/>
          </a:xfrm>
          <a:prstGeom prst="rect">
            <a:avLst/>
          </a:prstGeom>
        </p:spPr>
      </p:pic>
    </p:spTree>
    <p:extLst>
      <p:ext uri="{BB962C8B-B14F-4D97-AF65-F5344CB8AC3E}">
        <p14:creationId xmlns:p14="http://schemas.microsoft.com/office/powerpoint/2010/main" xmlns="" val="15126344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FC31F5C-0086-4303-97FC-16AF94ABE3C7}"/>
              </a:ext>
            </a:extLst>
          </p:cNvPr>
          <p:cNvSpPr>
            <a:spLocks noGrp="1"/>
          </p:cNvSpPr>
          <p:nvPr>
            <p:ph type="title"/>
          </p:nvPr>
        </p:nvSpPr>
        <p:spPr>
          <a:xfrm>
            <a:off x="874220" y="461596"/>
            <a:ext cx="9404723" cy="1400530"/>
          </a:xfrm>
        </p:spPr>
        <p:txBody>
          <a:bodyPr/>
          <a:lstStyle/>
          <a:p>
            <a:pPr algn="ctr"/>
            <a:r>
              <a:rPr lang="en-US" sz="3200" dirty="0"/>
              <a:t>MSE graph obtained using LSTM model and MSE graph obtained using GRU model </a:t>
            </a:r>
            <a:endParaRPr lang="en-IN" sz="3200" dirty="0"/>
          </a:p>
        </p:txBody>
      </p:sp>
      <p:pic>
        <p:nvPicPr>
          <p:cNvPr id="4" name="Picture 3">
            <a:extLst>
              <a:ext uri="{FF2B5EF4-FFF2-40B4-BE49-F238E27FC236}">
                <a16:creationId xmlns:a16="http://schemas.microsoft.com/office/drawing/2014/main" xmlns="" id="{A7C7EBE5-7EEF-4C3F-85FE-2FF4321D4B7D}"/>
              </a:ext>
            </a:extLst>
          </p:cNvPr>
          <p:cNvPicPr>
            <a:picLocks noChangeAspect="1"/>
          </p:cNvPicPr>
          <p:nvPr/>
        </p:nvPicPr>
        <p:blipFill>
          <a:blip r:embed="rId2"/>
          <a:stretch>
            <a:fillRect/>
          </a:stretch>
        </p:blipFill>
        <p:spPr>
          <a:xfrm>
            <a:off x="750041" y="1792341"/>
            <a:ext cx="9653080" cy="4315495"/>
          </a:xfrm>
          <a:prstGeom prst="rect">
            <a:avLst/>
          </a:prstGeom>
        </p:spPr>
      </p:pic>
    </p:spTree>
    <p:extLst>
      <p:ext uri="{BB962C8B-B14F-4D97-AF65-F5344CB8AC3E}">
        <p14:creationId xmlns:p14="http://schemas.microsoft.com/office/powerpoint/2010/main" xmlns="" val="35074080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B3DC570-72AC-45BE-BB60-458EBBAC8C19}"/>
              </a:ext>
            </a:extLst>
          </p:cNvPr>
          <p:cNvSpPr>
            <a:spLocks noGrp="1"/>
          </p:cNvSpPr>
          <p:nvPr>
            <p:ph type="title"/>
          </p:nvPr>
        </p:nvSpPr>
        <p:spPr>
          <a:xfrm>
            <a:off x="1393638" y="387193"/>
            <a:ext cx="9404723" cy="1400530"/>
          </a:xfrm>
        </p:spPr>
        <p:txBody>
          <a:bodyPr/>
          <a:lstStyle/>
          <a:p>
            <a:pPr algn="ctr"/>
            <a:r>
              <a:rPr lang="en-US" sz="3200" dirty="0"/>
              <a:t>Conclusion</a:t>
            </a:r>
            <a:endParaRPr lang="ru-RU" sz="3200" dirty="0"/>
          </a:p>
        </p:txBody>
      </p:sp>
      <p:sp>
        <p:nvSpPr>
          <p:cNvPr id="4" name="Content Placeholder 3">
            <a:extLst>
              <a:ext uri="{FF2B5EF4-FFF2-40B4-BE49-F238E27FC236}">
                <a16:creationId xmlns:a16="http://schemas.microsoft.com/office/drawing/2014/main" xmlns="" id="{F1D66695-765B-4551-9929-FDBD5F8E25F0}"/>
              </a:ext>
            </a:extLst>
          </p:cNvPr>
          <p:cNvSpPr>
            <a:spLocks noGrp="1"/>
          </p:cNvSpPr>
          <p:nvPr>
            <p:ph idx="1"/>
          </p:nvPr>
        </p:nvSpPr>
        <p:spPr>
          <a:xfrm>
            <a:off x="1622728" y="2035163"/>
            <a:ext cx="8946541" cy="4195481"/>
          </a:xfrm>
        </p:spPr>
        <p:txBody>
          <a:bodyPr/>
          <a:lstStyle/>
          <a:p>
            <a:pPr algn="ctr"/>
            <a:r>
              <a:rPr lang="en-US" dirty="0"/>
              <a:t>Bitcoin is the most popular decentralized way of virtual currency which has a great role in the free market economy and avoids the intermediary of another third party between customers. The main objective of our study is to forecast the bitcoin price with improved efficiency using deep learning models and minimizing the risks for the investors as well as policy-makers. We have implemented two deep learning techniques such as LSTM and GRU as prediction models. The study reveals that the GRU model is the better mechanism for time series cryptocurrency price prediction. </a:t>
            </a:r>
          </a:p>
        </p:txBody>
      </p:sp>
    </p:spTree>
    <p:extLst>
      <p:ext uri="{BB962C8B-B14F-4D97-AF65-F5344CB8AC3E}">
        <p14:creationId xmlns:p14="http://schemas.microsoft.com/office/powerpoint/2010/main" xmlns="" val="70285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xmlns=""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blip>
          <a:srcRect t="18308" r="6818" b="2872"/>
          <a:stretch/>
        </p:blipFill>
        <p:spPr>
          <a:xfrm flipH="1">
            <a:off x="20" y="10"/>
            <a:ext cx="12191980" cy="6857990"/>
          </a:xfrm>
          <a:prstGeom prst="rect">
            <a:avLst/>
          </a:prstGeom>
        </p:spPr>
      </p:pic>
      <p:sp>
        <p:nvSpPr>
          <p:cNvPr id="12" name="Title 11">
            <a:extLst>
              <a:ext uri="{FF2B5EF4-FFF2-40B4-BE49-F238E27FC236}">
                <a16:creationId xmlns:a16="http://schemas.microsoft.com/office/drawing/2014/main" xmlns="" id="{970C361B-D32E-42E0-A41E-86C3D9AC886F}"/>
              </a:ext>
            </a:extLst>
          </p:cNvPr>
          <p:cNvSpPr>
            <a:spLocks noGrp="1"/>
          </p:cNvSpPr>
          <p:nvPr>
            <p:ph type="ctrTitle"/>
          </p:nvPr>
        </p:nvSpPr>
        <p:spPr>
          <a:xfrm>
            <a:off x="1154955" y="1447800"/>
            <a:ext cx="8825658" cy="3329581"/>
          </a:xfrm>
        </p:spPr>
        <p:txBody>
          <a:bodyPr>
            <a:normAutofit/>
          </a:bodyPr>
          <a:lstStyle/>
          <a:p>
            <a:r>
              <a:rPr lang="en-US" dirty="0"/>
              <a:t>Thank You!</a:t>
            </a:r>
            <a:endParaRPr lang="ru-RU" dirty="0"/>
          </a:p>
        </p:txBody>
      </p:sp>
      <p:sp>
        <p:nvSpPr>
          <p:cNvPr id="13" name="Subtitle 12">
            <a:extLst>
              <a:ext uri="{FF2B5EF4-FFF2-40B4-BE49-F238E27FC236}">
                <a16:creationId xmlns:a16="http://schemas.microsoft.com/office/drawing/2014/main" xmlns="" id="{336E726C-3DE4-41AA-88A0-C92B0C34163D}"/>
              </a:ext>
            </a:extLst>
          </p:cNvPr>
          <p:cNvSpPr>
            <a:spLocks noGrp="1"/>
          </p:cNvSpPr>
          <p:nvPr>
            <p:ph type="subTitle" idx="1"/>
          </p:nvPr>
        </p:nvSpPr>
        <p:spPr>
          <a:xfrm>
            <a:off x="1154955" y="4777380"/>
            <a:ext cx="8825658" cy="861420"/>
          </a:xfrm>
        </p:spPr>
        <p:txBody>
          <a:bodyPr>
            <a:normAutofit/>
          </a:bodyPr>
          <a:lstStyle/>
          <a:p>
            <a:r>
              <a:rPr lang="en-US" dirty="0"/>
              <a:t>Team Big bulls</a:t>
            </a:r>
            <a:endParaRPr lang="ru-RU" dirty="0"/>
          </a:p>
        </p:txBody>
      </p:sp>
      <p:sp>
        <p:nvSpPr>
          <p:cNvPr id="57" name="Rectangle 56">
            <a:extLst>
              <a:ext uri="{FF2B5EF4-FFF2-40B4-BE49-F238E27FC236}">
                <a16:creationId xmlns:a16="http://schemas.microsoft.com/office/drawing/2014/main" xmlns="" id="{318E9D62-7BA3-4D5E-8915-0D0E8661E3D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xmlns="" val="510767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7F9265-3A85-415D-8517-48D663ADFBCF}"/>
              </a:ext>
            </a:extLst>
          </p:cNvPr>
          <p:cNvSpPr>
            <a:spLocks noGrp="1"/>
          </p:cNvSpPr>
          <p:nvPr>
            <p:ph type="title"/>
          </p:nvPr>
        </p:nvSpPr>
        <p:spPr>
          <a:xfrm>
            <a:off x="874220" y="372819"/>
            <a:ext cx="9404723" cy="1400530"/>
          </a:xfrm>
        </p:spPr>
        <p:txBody>
          <a:bodyPr/>
          <a:lstStyle/>
          <a:p>
            <a:pPr algn="ctr"/>
            <a:r>
              <a:rPr lang="en-IN" dirty="0"/>
              <a:t>Introduction</a:t>
            </a:r>
          </a:p>
        </p:txBody>
      </p:sp>
      <p:sp>
        <p:nvSpPr>
          <p:cNvPr id="3" name="Content Placeholder 2">
            <a:extLst>
              <a:ext uri="{FF2B5EF4-FFF2-40B4-BE49-F238E27FC236}">
                <a16:creationId xmlns:a16="http://schemas.microsoft.com/office/drawing/2014/main" xmlns="" id="{F90C9809-A765-486F-93CF-633714CE2B5D}"/>
              </a:ext>
            </a:extLst>
          </p:cNvPr>
          <p:cNvSpPr>
            <a:spLocks noGrp="1"/>
          </p:cNvSpPr>
          <p:nvPr>
            <p:ph idx="1"/>
          </p:nvPr>
        </p:nvSpPr>
        <p:spPr/>
        <p:txBody>
          <a:bodyPr>
            <a:normAutofit/>
          </a:bodyPr>
          <a:lstStyle/>
          <a:p>
            <a:r>
              <a:rPr lang="en-US" sz="2800" dirty="0">
                <a:latin typeface="Lexend" pitchFamily="2" charset="0"/>
              </a:rPr>
              <a:t>Cryptocurrencies are a digital cash designed to be quicker, cheaper and more reliable than our regular government issued money. Instead of trusting a government to create your money and banks to store, send and receive it, users transact directly with each other and store their money themselves. Because people can send money directly without a middleman, transactions are usually very affordable and fast. </a:t>
            </a:r>
            <a:endParaRPr lang="en-IN" sz="2800" dirty="0">
              <a:latin typeface="Lexend" pitchFamily="2" charset="0"/>
            </a:endParaRPr>
          </a:p>
        </p:txBody>
      </p:sp>
    </p:spTree>
    <p:extLst>
      <p:ext uri="{BB962C8B-B14F-4D97-AF65-F5344CB8AC3E}">
        <p14:creationId xmlns:p14="http://schemas.microsoft.com/office/powerpoint/2010/main" xmlns="" val="35211443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5979A0-8726-4642-9D36-41592E815B1A}"/>
              </a:ext>
            </a:extLst>
          </p:cNvPr>
          <p:cNvSpPr>
            <a:spLocks noGrp="1"/>
          </p:cNvSpPr>
          <p:nvPr>
            <p:ph type="title"/>
          </p:nvPr>
        </p:nvSpPr>
        <p:spPr>
          <a:xfrm>
            <a:off x="1103312" y="372819"/>
            <a:ext cx="9404723" cy="1400530"/>
          </a:xfrm>
        </p:spPr>
        <p:txBody>
          <a:bodyPr/>
          <a:lstStyle/>
          <a:p>
            <a:pPr algn="ctr"/>
            <a:r>
              <a:rPr lang="en-IN" dirty="0"/>
              <a:t>Backbone of our website</a:t>
            </a:r>
          </a:p>
        </p:txBody>
      </p:sp>
      <p:sp>
        <p:nvSpPr>
          <p:cNvPr id="3" name="Content Placeholder 2">
            <a:extLst>
              <a:ext uri="{FF2B5EF4-FFF2-40B4-BE49-F238E27FC236}">
                <a16:creationId xmlns:a16="http://schemas.microsoft.com/office/drawing/2014/main" xmlns="" id="{56140408-EA3A-4562-A905-C24DBCB0969B}"/>
              </a:ext>
            </a:extLst>
          </p:cNvPr>
          <p:cNvSpPr>
            <a:spLocks noGrp="1"/>
          </p:cNvSpPr>
          <p:nvPr>
            <p:ph idx="1"/>
          </p:nvPr>
        </p:nvSpPr>
        <p:spPr/>
        <p:txBody>
          <a:bodyPr>
            <a:normAutofit/>
          </a:bodyPr>
          <a:lstStyle/>
          <a:p>
            <a:r>
              <a:rPr lang="en-IN" sz="4000" b="1" dirty="0"/>
              <a:t>Django: </a:t>
            </a:r>
            <a:r>
              <a:rPr lang="en-US" sz="2800" dirty="0"/>
              <a:t>Django is a high-level Python Web framework that encourages rapid development and clean, pragmatic design. Built by experienced developers, it takes care of much of the hassle of Web development, so you can focus on writing your app without needing to reinvent the wheel. It’s free and open source.</a:t>
            </a:r>
            <a:endParaRPr lang="en-IN" sz="2800" b="1" dirty="0"/>
          </a:p>
        </p:txBody>
      </p:sp>
    </p:spTree>
    <p:extLst>
      <p:ext uri="{BB962C8B-B14F-4D97-AF65-F5344CB8AC3E}">
        <p14:creationId xmlns:p14="http://schemas.microsoft.com/office/powerpoint/2010/main" xmlns="" val="32956655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79EE51D-8B03-42E1-AAB6-626B64293213}"/>
              </a:ext>
            </a:extLst>
          </p:cNvPr>
          <p:cNvSpPr>
            <a:spLocks noGrp="1"/>
          </p:cNvSpPr>
          <p:nvPr>
            <p:ph type="title"/>
          </p:nvPr>
        </p:nvSpPr>
        <p:spPr>
          <a:xfrm>
            <a:off x="1471734" y="2728735"/>
            <a:ext cx="9404723" cy="1400530"/>
          </a:xfrm>
        </p:spPr>
        <p:txBody>
          <a:bodyPr/>
          <a:lstStyle/>
          <a:p>
            <a:r>
              <a:rPr lang="en-IN" dirty="0"/>
              <a:t>Now lets take a look at our website!</a:t>
            </a:r>
          </a:p>
        </p:txBody>
      </p:sp>
    </p:spTree>
    <p:extLst>
      <p:ext uri="{BB962C8B-B14F-4D97-AF65-F5344CB8AC3E}">
        <p14:creationId xmlns:p14="http://schemas.microsoft.com/office/powerpoint/2010/main" xmlns="" val="21422474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4174D3-6B10-409E-9110-EEBEAA7E38C0}"/>
              </a:ext>
            </a:extLst>
          </p:cNvPr>
          <p:cNvSpPr>
            <a:spLocks noGrp="1"/>
          </p:cNvSpPr>
          <p:nvPr>
            <p:ph type="title"/>
          </p:nvPr>
        </p:nvSpPr>
        <p:spPr>
          <a:xfrm>
            <a:off x="650668" y="629266"/>
            <a:ext cx="4802031" cy="1641986"/>
          </a:xfrm>
        </p:spPr>
        <p:txBody>
          <a:bodyPr>
            <a:normAutofit/>
          </a:bodyPr>
          <a:lstStyle/>
          <a:p>
            <a:r>
              <a:rPr lang="en-US" dirty="0"/>
              <a:t>Technology Used in our Model</a:t>
            </a:r>
          </a:p>
        </p:txBody>
      </p:sp>
      <p:pic>
        <p:nvPicPr>
          <p:cNvPr id="18" name="Picture 17" descr="abstract image">
            <a:extLst>
              <a:ext uri="{FF2B5EF4-FFF2-40B4-BE49-F238E27FC236}">
                <a16:creationId xmlns:a16="http://schemas.microsoft.com/office/drawing/2014/main" xmlns="" id="{D4405318-CC16-40AE-BFE1-B9E42D20DF34}"/>
              </a:ext>
            </a:extLst>
          </p:cNvPr>
          <p:cNvPicPr>
            <a:picLocks noChangeAspect="1"/>
          </p:cNvPicPr>
          <p:nvPr/>
        </p:nvPicPr>
        <p:blipFill rotWithShape="1">
          <a:blip r:embed="rId4"/>
          <a:srcRect l="22999" r="23682"/>
          <a:stretch/>
        </p:blipFill>
        <p:spPr>
          <a:xfrm>
            <a:off x="6100398" y="10"/>
            <a:ext cx="6094412" cy="6857990"/>
          </a:xfrm>
          <a:prstGeom prst="rect">
            <a:avLst/>
          </a:prstGeom>
        </p:spPr>
      </p:pic>
      <p:sp>
        <p:nvSpPr>
          <p:cNvPr id="78" name="Rectangle 77">
            <a:extLst>
              <a:ext uri="{FF2B5EF4-FFF2-40B4-BE49-F238E27FC236}">
                <a16:creationId xmlns:a16="http://schemas.microsoft.com/office/drawing/2014/main" xmlns="" id="{7527E565-DE8D-445C-9879-AD1D04415A7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4" name="Content Placeholder 3" descr="SmartArt graphic">
            <a:extLst>
              <a:ext uri="{FF2B5EF4-FFF2-40B4-BE49-F238E27FC236}">
                <a16:creationId xmlns:a16="http://schemas.microsoft.com/office/drawing/2014/main" xmlns="" id="{C881A426-2B90-41D4-8B71-F9600C3FCE87}"/>
              </a:ext>
            </a:extLst>
          </p:cNvPr>
          <p:cNvGraphicFramePr>
            <a:graphicFrameLocks noGrp="1"/>
          </p:cNvGraphicFramePr>
          <p:nvPr>
            <p:ph idx="1"/>
            <p:extLst>
              <p:ext uri="{D42A27DB-BD31-4B8C-83A1-F6EECF244321}">
                <p14:modId xmlns:p14="http://schemas.microsoft.com/office/powerpoint/2010/main" xmlns="" val="697602842"/>
              </p:ext>
            </p:extLst>
          </p:nvPr>
        </p:nvGraphicFramePr>
        <p:xfrm>
          <a:off x="1112307" y="2889298"/>
          <a:ext cx="3699390" cy="23821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xmlns="" val="2333881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717FB25-A67C-42EC-9592-7F0F586571F0}"/>
              </a:ext>
            </a:extLst>
          </p:cNvPr>
          <p:cNvSpPr>
            <a:spLocks noGrp="1"/>
          </p:cNvSpPr>
          <p:nvPr>
            <p:ph type="title"/>
          </p:nvPr>
        </p:nvSpPr>
        <p:spPr>
          <a:xfrm>
            <a:off x="874220" y="462243"/>
            <a:ext cx="9404723" cy="1400530"/>
          </a:xfrm>
        </p:spPr>
        <p:txBody>
          <a:bodyPr/>
          <a:lstStyle/>
          <a:p>
            <a:pPr algn="ctr"/>
            <a:r>
              <a:rPr lang="en-IN" dirty="0"/>
              <a:t>About our Model</a:t>
            </a:r>
          </a:p>
        </p:txBody>
      </p:sp>
      <p:sp>
        <p:nvSpPr>
          <p:cNvPr id="3" name="Content Placeholder 2">
            <a:extLst>
              <a:ext uri="{FF2B5EF4-FFF2-40B4-BE49-F238E27FC236}">
                <a16:creationId xmlns:a16="http://schemas.microsoft.com/office/drawing/2014/main" xmlns="" id="{EE40DA02-2AA2-4B81-B89C-DA8B7AE64789}"/>
              </a:ext>
            </a:extLst>
          </p:cNvPr>
          <p:cNvSpPr>
            <a:spLocks noGrp="1"/>
          </p:cNvSpPr>
          <p:nvPr>
            <p:ph idx="1"/>
          </p:nvPr>
        </p:nvSpPr>
        <p:spPr>
          <a:xfrm>
            <a:off x="1103310" y="2200276"/>
            <a:ext cx="8946541" cy="4195481"/>
          </a:xfrm>
        </p:spPr>
        <p:txBody>
          <a:bodyPr/>
          <a:lstStyle/>
          <a:p>
            <a:pPr algn="ctr"/>
            <a:r>
              <a:rPr lang="en-US" dirty="0"/>
              <a:t>The proposed methodology considers two different deep learning-based prediction models to forecast daily price of bitcoin by identifying and evaluating relevant features by the model itself. After applying both the models for bitcoin prediction, we can determine which model is much more accurate for the future fulfilment of our target and select appropriate parameters to obtain a better performance. In this work, we have proposed deep learning mechanisms such as LSTM and GRU which are the latest and efficient techniques for the forecasting of bitcoin price. As bitcoin is the most popular cryptocurrency, the price volatility issue should be handled within a short period of time. </a:t>
            </a:r>
            <a:endParaRPr lang="en-IN" dirty="0"/>
          </a:p>
        </p:txBody>
      </p:sp>
    </p:spTree>
    <p:extLst>
      <p:ext uri="{BB962C8B-B14F-4D97-AF65-F5344CB8AC3E}">
        <p14:creationId xmlns:p14="http://schemas.microsoft.com/office/powerpoint/2010/main" xmlns="" val="2354518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D07668-E549-478E-A452-2978EDBF12CD}"/>
              </a:ext>
            </a:extLst>
          </p:cNvPr>
          <p:cNvSpPr>
            <a:spLocks noGrp="1"/>
          </p:cNvSpPr>
          <p:nvPr>
            <p:ph type="title"/>
          </p:nvPr>
        </p:nvSpPr>
        <p:spPr>
          <a:xfrm>
            <a:off x="1393638" y="214593"/>
            <a:ext cx="9404723" cy="1400530"/>
          </a:xfrm>
        </p:spPr>
        <p:txBody>
          <a:bodyPr/>
          <a:lstStyle/>
          <a:p>
            <a:pPr algn="ctr"/>
            <a:r>
              <a:rPr lang="en-IN" dirty="0"/>
              <a:t>Block Diagram</a:t>
            </a:r>
          </a:p>
        </p:txBody>
      </p:sp>
      <p:pic>
        <p:nvPicPr>
          <p:cNvPr id="4" name="Picture 3">
            <a:extLst>
              <a:ext uri="{FF2B5EF4-FFF2-40B4-BE49-F238E27FC236}">
                <a16:creationId xmlns:a16="http://schemas.microsoft.com/office/drawing/2014/main" xmlns="" id="{2CB309E6-BE6F-4603-9A3D-1F08CDE3E9D1}"/>
              </a:ext>
            </a:extLst>
          </p:cNvPr>
          <p:cNvPicPr>
            <a:picLocks noChangeAspect="1"/>
          </p:cNvPicPr>
          <p:nvPr/>
        </p:nvPicPr>
        <p:blipFill>
          <a:blip r:embed="rId2"/>
          <a:stretch>
            <a:fillRect/>
          </a:stretch>
        </p:blipFill>
        <p:spPr>
          <a:xfrm>
            <a:off x="2624807" y="1472248"/>
            <a:ext cx="6942384" cy="5094485"/>
          </a:xfrm>
          <a:prstGeom prst="rect">
            <a:avLst/>
          </a:prstGeom>
        </p:spPr>
      </p:pic>
    </p:spTree>
    <p:extLst>
      <p:ext uri="{BB962C8B-B14F-4D97-AF65-F5344CB8AC3E}">
        <p14:creationId xmlns:p14="http://schemas.microsoft.com/office/powerpoint/2010/main" xmlns="" val="2481809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1AA026-176F-4B94-A1E2-5C144747FBDF}"/>
              </a:ext>
            </a:extLst>
          </p:cNvPr>
          <p:cNvSpPr>
            <a:spLocks noGrp="1"/>
          </p:cNvSpPr>
          <p:nvPr>
            <p:ph type="title"/>
          </p:nvPr>
        </p:nvSpPr>
        <p:spPr>
          <a:xfrm>
            <a:off x="874220" y="488228"/>
            <a:ext cx="9404723" cy="1400530"/>
          </a:xfrm>
        </p:spPr>
        <p:txBody>
          <a:bodyPr/>
          <a:lstStyle/>
          <a:p>
            <a:pPr algn="ctr"/>
            <a:r>
              <a:rPr lang="en-IN" dirty="0"/>
              <a:t>Recurring Neural Network</a:t>
            </a:r>
          </a:p>
        </p:txBody>
      </p:sp>
      <p:sp>
        <p:nvSpPr>
          <p:cNvPr id="3" name="Content Placeholder 2">
            <a:extLst>
              <a:ext uri="{FF2B5EF4-FFF2-40B4-BE49-F238E27FC236}">
                <a16:creationId xmlns:a16="http://schemas.microsoft.com/office/drawing/2014/main" xmlns="" id="{2848F516-209A-4360-BD4C-9C27E0E04105}"/>
              </a:ext>
            </a:extLst>
          </p:cNvPr>
          <p:cNvSpPr>
            <a:spLocks noGrp="1"/>
          </p:cNvSpPr>
          <p:nvPr>
            <p:ph idx="1"/>
          </p:nvPr>
        </p:nvSpPr>
        <p:spPr/>
        <p:txBody>
          <a:bodyPr/>
          <a:lstStyle/>
          <a:p>
            <a:pPr algn="ctr"/>
            <a:r>
              <a:rPr lang="en-US" dirty="0"/>
              <a:t>RNN is a deep neural network characterized as a recurrent connection between the input and output of its neurons or layers and capable of learning sequences designed to capture temporal contextual information along time series data. They have recently gained popularity in deep learning due to their ability to overcome the limitation of existing neural network architecture where it comes to learn over long sequences. Two common RNN networks are LSTM and GRU and presented in the subsequent sections. </a:t>
            </a:r>
            <a:endParaRPr lang="en-IN" dirty="0"/>
          </a:p>
        </p:txBody>
      </p:sp>
    </p:spTree>
    <p:extLst>
      <p:ext uri="{BB962C8B-B14F-4D97-AF65-F5344CB8AC3E}">
        <p14:creationId xmlns:p14="http://schemas.microsoft.com/office/powerpoint/2010/main" xmlns="" val="939156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D6330EB-A757-4D48-85FF-6A28F37B7C65}"/>
              </a:ext>
            </a:extLst>
          </p:cNvPr>
          <p:cNvSpPr>
            <a:spLocks noGrp="1"/>
          </p:cNvSpPr>
          <p:nvPr>
            <p:ph type="title"/>
          </p:nvPr>
        </p:nvSpPr>
        <p:spPr>
          <a:xfrm>
            <a:off x="874220" y="337309"/>
            <a:ext cx="9404723" cy="1400530"/>
          </a:xfrm>
        </p:spPr>
        <p:txBody>
          <a:bodyPr/>
          <a:lstStyle/>
          <a:p>
            <a:pPr algn="ctr"/>
            <a:r>
              <a:rPr lang="en-IN" dirty="0"/>
              <a:t>Long short term Memory</a:t>
            </a:r>
          </a:p>
        </p:txBody>
      </p:sp>
      <p:sp>
        <p:nvSpPr>
          <p:cNvPr id="3" name="Content Placeholder 2">
            <a:extLst>
              <a:ext uri="{FF2B5EF4-FFF2-40B4-BE49-F238E27FC236}">
                <a16:creationId xmlns:a16="http://schemas.microsoft.com/office/drawing/2014/main" xmlns="" id="{D2B3E90F-F8A6-4AFB-B081-9E0F0D99ADCA}"/>
              </a:ext>
            </a:extLst>
          </p:cNvPr>
          <p:cNvSpPr>
            <a:spLocks noGrp="1"/>
          </p:cNvSpPr>
          <p:nvPr>
            <p:ph idx="1"/>
          </p:nvPr>
        </p:nvSpPr>
        <p:spPr/>
        <p:txBody>
          <a:bodyPr/>
          <a:lstStyle/>
          <a:p>
            <a:r>
              <a:rPr lang="en-US" dirty="0"/>
              <a:t>LSTMs are explicitly designed to avoid the long-term dependency problem. Remembering information for long periods of time is practically their default behavior, not something they struggle to learn. All recurrent neural networks have the form of a chain of repeating modules of neural network. In standard RNNs, this repeating module will have a very simple structure, such as a single tan h layer. The deep learning LSTM neural networks overcome the problems with RNN related to vanishing gradients, by replacing nodes in the RNN with memory cells and gating mechanism. In this regard, it is an attractive deep learning neural architecture mostly on the account of its efficacy in memorizing long- and short-term temporal information simultaneously, </a:t>
            </a:r>
            <a:endParaRPr lang="en-IN" dirty="0"/>
          </a:p>
        </p:txBody>
      </p:sp>
    </p:spTree>
    <p:extLst>
      <p:ext uri="{BB962C8B-B14F-4D97-AF65-F5344CB8AC3E}">
        <p14:creationId xmlns:p14="http://schemas.microsoft.com/office/powerpoint/2010/main" xmlns="" val="29902713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xmlns=""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2.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{4D3A1039-BEDA-46D7-B62A-1B802215565C}tf78884036_win32</Template>
  <TotalTime>0</TotalTime>
  <Words>952</Words>
  <Application>Microsoft Office PowerPoint</Application>
  <PresentationFormat>Custom</PresentationFormat>
  <Paragraphs>40</Paragraphs>
  <Slides>17</Slides>
  <Notes>4</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Ion</vt:lpstr>
      <vt:lpstr>Cryptocurrency exchange Model Web App and  Bitcoin Price Prediction and Analysis Using Deep Learning Model</vt:lpstr>
      <vt:lpstr>Introduction</vt:lpstr>
      <vt:lpstr>Backbone of our website</vt:lpstr>
      <vt:lpstr>Now lets take a look at our website!</vt:lpstr>
      <vt:lpstr>Technology Used in our Model</vt:lpstr>
      <vt:lpstr>About our Model</vt:lpstr>
      <vt:lpstr>Block Diagram</vt:lpstr>
      <vt:lpstr>Recurring Neural Network</vt:lpstr>
      <vt:lpstr>Long short term Memory</vt:lpstr>
      <vt:lpstr>LSTM a diagrammatic approach</vt:lpstr>
      <vt:lpstr>Gated Recurring Units</vt:lpstr>
      <vt:lpstr>GRU a diagrammatic approach</vt:lpstr>
      <vt:lpstr>Analysis and Design</vt:lpstr>
      <vt:lpstr>Comparison of compilation time required by both the deep learning-based models. </vt:lpstr>
      <vt:lpstr>MSE graph obtained using LSTM model and MSE graph obtained using GRU model </vt:lpstr>
      <vt:lpstr>Conclusion</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2021-06-22T16:50:54Z</dcterms:created>
  <dcterms:modified xsi:type="dcterms:W3CDTF">2021-08-23T05:34:36Z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